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Helvetica Neue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1" roundtripDataSignature="AMtx7mh/vDtOTyJaSUMlp8+U6UFYxYvEV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HelveticaNeue-bold.fntdata"/><Relationship Id="rId27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" name="Google Shape;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7585f7f709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g37585f7f70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7585f7f709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g37585f7f70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7585f7f709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37585f7f70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7585f7f709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37585f7f70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7585f7f709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g37585f7f70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7585f7f709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37585f7f70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7585f7f709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37585f7f70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9"/>
          <p:cNvPicPr preferRelativeResize="0"/>
          <p:nvPr/>
        </p:nvPicPr>
        <p:blipFill rotWithShape="1">
          <a:blip r:embed="rId2">
            <a:alphaModFix/>
          </a:blip>
          <a:srcRect b="33511" l="8336" r="8219" t="0"/>
          <a:stretch/>
        </p:blipFill>
        <p:spPr>
          <a:xfrm>
            <a:off x="-25577" y="1294145"/>
            <a:ext cx="9207943" cy="389171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9"/>
          <p:cNvSpPr/>
          <p:nvPr/>
        </p:nvSpPr>
        <p:spPr>
          <a:xfrm>
            <a:off x="763146" y="1568182"/>
            <a:ext cx="7966021" cy="1179155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529" y="268711"/>
            <a:ext cx="1452698" cy="1025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9"/>
          <p:cNvSpPr txBox="1"/>
          <p:nvPr>
            <p:ph type="title"/>
          </p:nvPr>
        </p:nvSpPr>
        <p:spPr>
          <a:xfrm>
            <a:off x="311695" y="173686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rgbClr val="59595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0"/>
          <p:cNvSpPr txBox="1"/>
          <p:nvPr>
            <p:ph type="title"/>
          </p:nvPr>
        </p:nvSpPr>
        <p:spPr>
          <a:xfrm>
            <a:off x="311700" y="1499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20"/>
          <p:cNvSpPr txBox="1"/>
          <p:nvPr>
            <p:ph idx="12" type="sldNum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20"/>
          <p:cNvSpPr txBox="1"/>
          <p:nvPr>
            <p:ph idx="1" type="body"/>
          </p:nvPr>
        </p:nvSpPr>
        <p:spPr>
          <a:xfrm>
            <a:off x="311703" y="1803575"/>
            <a:ext cx="39999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595959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2" type="body"/>
          </p:nvPr>
        </p:nvSpPr>
        <p:spPr>
          <a:xfrm>
            <a:off x="4832403" y="1803475"/>
            <a:ext cx="39999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595959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1" name="Google Shape;2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1943" y="-93835"/>
            <a:ext cx="1122276" cy="816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20"/>
          <p:cNvCxnSpPr/>
          <p:nvPr/>
        </p:nvCxnSpPr>
        <p:spPr>
          <a:xfrm>
            <a:off x="311700" y="689275"/>
            <a:ext cx="5073100" cy="0"/>
          </a:xfrm>
          <a:prstGeom prst="straightConnector1">
            <a:avLst/>
          </a:prstGeom>
          <a:noFill/>
          <a:ln cap="flat" cmpd="sng" w="9525">
            <a:solidFill>
              <a:srgbClr val="935E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20"/>
          <p:cNvCxnSpPr/>
          <p:nvPr/>
        </p:nvCxnSpPr>
        <p:spPr>
          <a:xfrm>
            <a:off x="695325" y="149981"/>
            <a:ext cx="0" cy="539294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nal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21"/>
          <p:cNvPicPr preferRelativeResize="0"/>
          <p:nvPr/>
        </p:nvPicPr>
        <p:blipFill rotWithShape="1">
          <a:blip r:embed="rId2">
            <a:alphaModFix/>
          </a:blip>
          <a:srcRect b="33511" l="8336" r="8219" t="0"/>
          <a:stretch/>
        </p:blipFill>
        <p:spPr>
          <a:xfrm>
            <a:off x="-25577" y="1294145"/>
            <a:ext cx="9207943" cy="389171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1"/>
          <p:cNvSpPr txBox="1"/>
          <p:nvPr>
            <p:ph type="title"/>
          </p:nvPr>
        </p:nvSpPr>
        <p:spPr>
          <a:xfrm>
            <a:off x="311695" y="173686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rgbClr val="59595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/>
        </p:txBody>
      </p:sp>
      <p:pic>
        <p:nvPicPr>
          <p:cNvPr id="28" name="Google Shape;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529" y="268711"/>
            <a:ext cx="1452698" cy="102543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"/>
          <p:cNvSpPr txBox="1"/>
          <p:nvPr/>
        </p:nvSpPr>
        <p:spPr>
          <a:xfrm>
            <a:off x="3684684" y="4881892"/>
            <a:ext cx="1774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b="0" i="0" lang="en" sz="825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www.nu.edu.kz</a:t>
            </a:r>
            <a:endParaRPr b="0" i="0" sz="825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/>
          <p:nvPr>
            <p:ph idx="4294967295" type="subTitle"/>
          </p:nvPr>
        </p:nvSpPr>
        <p:spPr>
          <a:xfrm>
            <a:off x="209550" y="3540125"/>
            <a:ext cx="8521700" cy="160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Irina Dolzhikova,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Talgat Manglayev,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Dr. Syed Muhammad Umair Arif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39" name="Google Shape;39;p1"/>
          <p:cNvSpPr txBox="1"/>
          <p:nvPr/>
        </p:nvSpPr>
        <p:spPr>
          <a:xfrm>
            <a:off x="2722450" y="2842950"/>
            <a:ext cx="4062014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Lecture 2: Basics of HTML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"/>
          <p:cNvSpPr txBox="1"/>
          <p:nvPr/>
        </p:nvSpPr>
        <p:spPr>
          <a:xfrm>
            <a:off x="65750" y="1549925"/>
            <a:ext cx="91440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CSCI 111: Web Programming and Problem Solving</a:t>
            </a:r>
            <a:endParaRPr b="1"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"/>
          <p:cNvSpPr txBox="1"/>
          <p:nvPr>
            <p:ph type="title"/>
          </p:nvPr>
        </p:nvSpPr>
        <p:spPr>
          <a:xfrm>
            <a:off x="676622" y="104925"/>
            <a:ext cx="35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3"/>
          <p:cNvSpPr txBox="1"/>
          <p:nvPr>
            <p:ph idx="1" type="body"/>
          </p:nvPr>
        </p:nvSpPr>
        <p:spPr>
          <a:xfrm>
            <a:off x="219422" y="677625"/>
            <a:ext cx="8426400" cy="19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5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5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219422" y="677625"/>
            <a:ext cx="435257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•To access a website: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Retrieve IP by Domain name (DNS)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•Access the Web server by IP</a:t>
            </a:r>
            <a:endParaRPr/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306" y="1677075"/>
            <a:ext cx="3454400" cy="27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379306" y="4614538"/>
            <a:ext cx="41926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Fig.1 -Before reaching the web server</a:t>
            </a:r>
            <a:endParaRPr/>
          </a:p>
        </p:txBody>
      </p:sp>
      <p:sp>
        <p:nvSpPr>
          <p:cNvPr id="108" name="Google Shape;108;p3"/>
          <p:cNvSpPr txBox="1"/>
          <p:nvPr/>
        </p:nvSpPr>
        <p:spPr>
          <a:xfrm>
            <a:off x="4258022" y="729477"/>
            <a:ext cx="4387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serve the website: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 </a:t>
            </a: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Frontend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HTML, CSS, JS</a:t>
            </a:r>
            <a:endParaRPr/>
          </a:p>
        </p:txBody>
      </p:sp>
      <p:pic>
        <p:nvPicPr>
          <p:cNvPr id="109" name="Google Shape;10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0144" y="1677075"/>
            <a:ext cx="4661157" cy="283183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/>
          <p:nvPr/>
        </p:nvSpPr>
        <p:spPr>
          <a:xfrm>
            <a:off x="4792134" y="4608823"/>
            <a:ext cx="45855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Fig.2 -After reaching the web server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>
            <p:ph type="title"/>
          </p:nvPr>
        </p:nvSpPr>
        <p:spPr>
          <a:xfrm>
            <a:off x="676622" y="104925"/>
            <a:ext cx="4689128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HTML, CSS, Javascript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4"/>
          <p:cNvSpPr txBox="1"/>
          <p:nvPr>
            <p:ph idx="1" type="body"/>
          </p:nvPr>
        </p:nvSpPr>
        <p:spPr>
          <a:xfrm>
            <a:off x="295622" y="894450"/>
            <a:ext cx="7070378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yper-</a:t>
            </a: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 </a:t>
            </a: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arkup </a:t>
            </a: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anguage (</a:t>
            </a: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the standard markup language for documents designed to be displayed in a web browser.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describes the structure of the web page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ascading </a:t>
            </a: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tyle </a:t>
            </a: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heets (</a:t>
            </a: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CSS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stylesheet language used to describe the presentation of a document written in HTML.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describes the style of the web page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</a:t>
            </a: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cript (</a:t>
            </a: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lightweight and interpreted programming (or scripting) language for Web pages.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adds behavior to the web page</a:t>
            </a:r>
            <a:endParaRPr/>
          </a:p>
        </p:txBody>
      </p:sp>
      <p:pic>
        <p:nvPicPr>
          <p:cNvPr id="117" name="Google Shape;11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5550" y="767450"/>
            <a:ext cx="704850" cy="98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4"/>
          <p:cNvPicPr preferRelativeResize="0"/>
          <p:nvPr/>
        </p:nvPicPr>
        <p:blipFill rotWithShape="1">
          <a:blip r:embed="rId4">
            <a:alphaModFix/>
          </a:blip>
          <a:srcRect b="11265" l="0" r="39349" t="14008"/>
          <a:stretch/>
        </p:blipFill>
        <p:spPr>
          <a:xfrm>
            <a:off x="7546628" y="2051050"/>
            <a:ext cx="913146" cy="1211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6628" y="3528599"/>
            <a:ext cx="769655" cy="111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type="title"/>
          </p:nvPr>
        </p:nvSpPr>
        <p:spPr>
          <a:xfrm>
            <a:off x="295622" y="104925"/>
            <a:ext cx="35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History of HTML</a:t>
            </a:r>
            <a:endParaRPr/>
          </a:p>
        </p:txBody>
      </p:sp>
      <p:sp>
        <p:nvSpPr>
          <p:cNvPr id="125" name="Google Shape;125;p5"/>
          <p:cNvSpPr txBox="1"/>
          <p:nvPr/>
        </p:nvSpPr>
        <p:spPr>
          <a:xfrm>
            <a:off x="946150" y="987991"/>
            <a:ext cx="420370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Invention of WWW, HTTP,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•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 Berners-Lee 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(CERN)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Release of WWW software (CERN)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World Wide Web Consortium (W3C)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XHTML 1.0 based on XML (W3C)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WHATWG (Mozilla, Opera, and Apple)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HTML5 release (WHATWG, W3C)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HTML5.1, HTML5.2 and HTML5.3</a:t>
            </a:r>
            <a:endParaRPr/>
          </a:p>
        </p:txBody>
      </p:sp>
      <p:sp>
        <p:nvSpPr>
          <p:cNvPr id="126" name="Google Shape;126;p5"/>
          <p:cNvSpPr/>
          <p:nvPr/>
        </p:nvSpPr>
        <p:spPr>
          <a:xfrm>
            <a:off x="244822" y="987991"/>
            <a:ext cx="650528" cy="33655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1989</a:t>
            </a:r>
            <a:endParaRPr/>
          </a:p>
        </p:txBody>
      </p:sp>
      <p:sp>
        <p:nvSpPr>
          <p:cNvPr id="127" name="Google Shape;127;p5"/>
          <p:cNvSpPr/>
          <p:nvPr/>
        </p:nvSpPr>
        <p:spPr>
          <a:xfrm>
            <a:off x="243408" y="1588284"/>
            <a:ext cx="650528" cy="33655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1993</a:t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243408" y="2142153"/>
            <a:ext cx="650528" cy="33655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1994</a:t>
            </a:r>
            <a:endParaRPr/>
          </a:p>
        </p:txBody>
      </p:sp>
      <p:sp>
        <p:nvSpPr>
          <p:cNvPr id="129" name="Google Shape;129;p5"/>
          <p:cNvSpPr/>
          <p:nvPr/>
        </p:nvSpPr>
        <p:spPr>
          <a:xfrm>
            <a:off x="243408" y="2664798"/>
            <a:ext cx="650528" cy="33655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endParaRPr/>
          </a:p>
        </p:txBody>
      </p:sp>
      <p:sp>
        <p:nvSpPr>
          <p:cNvPr id="130" name="Google Shape;130;p5"/>
          <p:cNvSpPr/>
          <p:nvPr/>
        </p:nvSpPr>
        <p:spPr>
          <a:xfrm>
            <a:off x="243408" y="3212586"/>
            <a:ext cx="650528" cy="33655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2004</a:t>
            </a:r>
            <a:endParaRPr/>
          </a:p>
        </p:txBody>
      </p:sp>
      <p:sp>
        <p:nvSpPr>
          <p:cNvPr id="131" name="Google Shape;131;p5"/>
          <p:cNvSpPr/>
          <p:nvPr/>
        </p:nvSpPr>
        <p:spPr>
          <a:xfrm>
            <a:off x="243408" y="3760374"/>
            <a:ext cx="650528" cy="33655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2007</a:t>
            </a:r>
            <a:endParaRPr/>
          </a:p>
        </p:txBody>
      </p:sp>
      <p:sp>
        <p:nvSpPr>
          <p:cNvPr id="132" name="Google Shape;132;p5"/>
          <p:cNvSpPr/>
          <p:nvPr/>
        </p:nvSpPr>
        <p:spPr>
          <a:xfrm>
            <a:off x="243408" y="4308162"/>
            <a:ext cx="650528" cy="33655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2011</a:t>
            </a:r>
            <a:endParaRPr/>
          </a:p>
        </p:txBody>
      </p:sp>
      <p:sp>
        <p:nvSpPr>
          <p:cNvPr id="133" name="Google Shape;133;p5"/>
          <p:cNvSpPr txBox="1"/>
          <p:nvPr/>
        </p:nvSpPr>
        <p:spPr>
          <a:xfrm>
            <a:off x="6210300" y="987991"/>
            <a:ext cx="2736850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2011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Sir Timothy John Berners-Lee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(8 June 1955), TimBL, is an English computer scientist, professor at MIT, and the director of the World Wide Web Consortium (W3C).</a:t>
            </a:r>
            <a:endParaRPr/>
          </a:p>
        </p:txBody>
      </p:sp>
      <p:pic>
        <p:nvPicPr>
          <p:cNvPr id="134" name="Google Shape;13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3300" y="987991"/>
            <a:ext cx="13970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0650" y="2770028"/>
            <a:ext cx="3952530" cy="2387987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/>
          <p:nvPr/>
        </p:nvSpPr>
        <p:spPr>
          <a:xfrm>
            <a:off x="5200650" y="2771001"/>
            <a:ext cx="22415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http://info.cern.ch/ -home 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1499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History of HTML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4563" y="0"/>
            <a:ext cx="2533227" cy="28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2015" y="504134"/>
            <a:ext cx="1587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9565" y="2903471"/>
            <a:ext cx="34925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176752"/>
            <a:ext cx="3746500" cy="29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"/>
          <p:cNvSpPr txBox="1"/>
          <p:nvPr/>
        </p:nvSpPr>
        <p:spPr>
          <a:xfrm>
            <a:off x="-12700" y="4217902"/>
            <a:ext cx="3759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</a:t>
            </a: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(1998)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3954563" y="2903471"/>
            <a:ext cx="25332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Yahoo</a:t>
            </a: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(1994)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3"/>
          <p:cNvSpPr txBox="1"/>
          <p:nvPr/>
        </p:nvSpPr>
        <p:spPr>
          <a:xfrm>
            <a:off x="5184005" y="4768282"/>
            <a:ext cx="348806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eBay</a:t>
            </a: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(1995)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"/>
          <p:cNvSpPr txBox="1"/>
          <p:nvPr/>
        </p:nvSpPr>
        <p:spPr>
          <a:xfrm>
            <a:off x="7113366" y="2502414"/>
            <a:ext cx="14811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Amazon</a:t>
            </a: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(1995)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311700" y="1499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HTML?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311702" y="722680"/>
            <a:ext cx="8385109" cy="44208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yper-</a:t>
            </a:r>
            <a:r>
              <a:rPr b="1"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 </a:t>
            </a:r>
            <a:r>
              <a:rPr b="1"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arkup </a:t>
            </a:r>
            <a:r>
              <a:rPr b="1"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anguage (</a:t>
            </a:r>
            <a:r>
              <a:rPr b="1"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Hyper-Text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a document with hyperlinks (references) to other documents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Markup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a system (set of tags) of text annotation to control its structure, formatting and relationships between its parts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MS Word:	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		Bold Text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Markdown: 			** Bold Text **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LaTeX: 				\textbf{ Bold Text }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HTML:		 		&lt;strong&gt; Bold Text &lt;/strong&gt;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WhatsApp:			*Bold text*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a structured system of communication with its alphabet, vocabulary and a grammar (specific set of rules)</a:t>
            </a:r>
            <a:endParaRPr/>
          </a:p>
        </p:txBody>
      </p:sp>
      <p:sp>
        <p:nvSpPr>
          <p:cNvPr id="156" name="Google Shape;156;p24"/>
          <p:cNvSpPr/>
          <p:nvPr/>
        </p:nvSpPr>
        <p:spPr>
          <a:xfrm>
            <a:off x="1715334" y="3143667"/>
            <a:ext cx="420491" cy="25362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2698" y="2108617"/>
            <a:ext cx="3149600" cy="20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"/>
          <p:cNvSpPr txBox="1"/>
          <p:nvPr>
            <p:ph type="title"/>
          </p:nvPr>
        </p:nvSpPr>
        <p:spPr>
          <a:xfrm>
            <a:off x="712074" y="85875"/>
            <a:ext cx="5269625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 Document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6"/>
          <p:cNvSpPr txBox="1"/>
          <p:nvPr>
            <p:ph idx="1" type="body"/>
          </p:nvPr>
        </p:nvSpPr>
        <p:spPr>
          <a:xfrm>
            <a:off x="358797" y="835675"/>
            <a:ext cx="84264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 HTML document?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file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an extension “.htm” or “.html”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created in a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editor: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Notepad, TextEdit, Sublime, VS Code, WebStorm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markup tags (elements) which direct how a page is to be displayed by browsers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have proper text encoding (UTF-8)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is not case sensitive (head = HEAD)</a:t>
            </a:r>
            <a:endParaRPr/>
          </a:p>
        </p:txBody>
      </p:sp>
      <p:sp>
        <p:nvSpPr>
          <p:cNvPr id="164" name="Google Shape;164;p6"/>
          <p:cNvSpPr txBox="1"/>
          <p:nvPr/>
        </p:nvSpPr>
        <p:spPr>
          <a:xfrm>
            <a:off x="6020357" y="2681287"/>
            <a:ext cx="31236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b="1" i="1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index.html</a:t>
            </a:r>
            <a:endParaRPr b="1" i="1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&lt;title&gt;My Website&lt;/title&gt;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&lt;h1&gt;Hello, World!&lt;/h1&gt;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712074" y="85875"/>
            <a:ext cx="5269625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 Document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358797" y="835675"/>
            <a:ext cx="84264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HTML document consists of </a:t>
            </a: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elements</a:t>
            </a:r>
            <a:endParaRPr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DOCTYPE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– type of document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&lt;!DOCTYPE html&gt; - stands for HTML5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html – root element of a HTML document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– section for </a:t>
            </a: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meta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information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	(encoding, display settings, other resources)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– title of a document, shown in browser’s Tab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– section for main content of a webpage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h1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– defines a heading (h1-h6)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– defines a paragraph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6020357" y="1660095"/>
            <a:ext cx="3123643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&lt;head&gt;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&lt;meta charset="UTF-8"&gt;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&lt;title&gt;My Website&lt;/title&gt;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&lt;/head&gt;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&lt;body&gt;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&lt;h1&gt;Hello, World!&lt;/h1&gt;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&lt;p&gt;Some paragraph&lt;/p&gt;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&lt;/body&gt;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11700" y="1499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 Elements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11702" y="857250"/>
            <a:ext cx="8520597" cy="3711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elements must follow specific structure and rules to be correctly processed and shown in browsers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Elements consist of </a:t>
            </a:r>
            <a:r>
              <a:rPr lang="en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opening tag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closing tags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(except for some elements):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&lt;h1&gt;Hello, World!&lt;/h1&gt;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no spaces after </a:t>
            </a: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&lt;/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&lt;hr&gt;, &lt;br&gt; &lt;meta&gt;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no closing tags, no content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Elements must be correctly </a:t>
            </a:r>
            <a:r>
              <a:rPr lang="en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nested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CORRECT: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&lt;body&gt; &lt;h1&gt; Hello, World! &lt;/h1&gt; &lt;/body&gt;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WRONG: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&lt;body&gt; &lt;h1&gt; Hello, World! &lt;/body&gt; &lt;/h1&gt;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Special element for comments: </a:t>
            </a:r>
            <a:r>
              <a:rPr i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&lt;!--Browsers don’t show this content --&gt;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7"/>
          <p:cNvSpPr txBox="1"/>
          <p:nvPr>
            <p:ph type="title"/>
          </p:nvPr>
        </p:nvSpPr>
        <p:spPr>
          <a:xfrm>
            <a:off x="702550" y="95400"/>
            <a:ext cx="35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 Attributes</a:t>
            </a:r>
            <a:endParaRPr/>
          </a:p>
        </p:txBody>
      </p:sp>
      <p:sp>
        <p:nvSpPr>
          <p:cNvPr id="183" name="Google Shape;183;p7"/>
          <p:cNvSpPr txBox="1"/>
          <p:nvPr>
            <p:ph idx="1" type="body"/>
          </p:nvPr>
        </p:nvSpPr>
        <p:spPr>
          <a:xfrm>
            <a:off x="358797" y="835675"/>
            <a:ext cx="84264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Elements may have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come in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name="value”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pairs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Attributes provide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information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elements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Attributes are always specified in the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tag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&lt;h1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title="I'm a header"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Hello, World! &lt;/h1&gt;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 values must be in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quotes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(single or double)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311700" y="1499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 Object Model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0" y="722680"/>
            <a:ext cx="9143999" cy="44208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a web page is loaded, the browser creates a </a:t>
            </a:r>
            <a:r>
              <a:rPr b="1"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 Object Model (DOM)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the page.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HTML DOM model is constructed as a </a:t>
            </a:r>
            <a:r>
              <a:rPr b="1"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Tree of Objects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Elements can be found and accessed with JavaScript: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elements by id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elements by tag name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elements by class name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elements by CSS selectors</a:t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2517" y="2190750"/>
            <a:ext cx="5625283" cy="26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/>
          <p:nvPr>
            <p:ph idx="1" type="body"/>
          </p:nvPr>
        </p:nvSpPr>
        <p:spPr>
          <a:xfrm>
            <a:off x="-40950" y="703975"/>
            <a:ext cx="9222300" cy="44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the web work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 addresses and Domain names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DNS and getting domain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Client-Server Model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Websites and their architecture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○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JavaScript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History of HTML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HTML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document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elements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attributes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 Object Model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Useful HTML Resources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" name="Google Shape;46;p2"/>
          <p:cNvSpPr txBox="1"/>
          <p:nvPr>
            <p:ph type="title"/>
          </p:nvPr>
        </p:nvSpPr>
        <p:spPr>
          <a:xfrm>
            <a:off x="756403" y="9686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1499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11700" y="722675"/>
            <a:ext cx="83973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technology (frontend) is based on HTML 5, CSS 3 and JavaScript 6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Documents are specially written text files and have html extension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elements and attributes direct browsers how to display a web page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 Object Model is a tree like structure associated with HTML document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self-study: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https://www.w3schools.com/html/default.asp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/>
          <p:nvPr>
            <p:ph idx="1" type="body"/>
          </p:nvPr>
        </p:nvSpPr>
        <p:spPr>
          <a:xfrm>
            <a:off x="358797" y="835675"/>
            <a:ext cx="84264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Thanks for Attention!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585f7f709_0_6"/>
          <p:cNvSpPr txBox="1"/>
          <p:nvPr>
            <p:ph type="title"/>
          </p:nvPr>
        </p:nvSpPr>
        <p:spPr>
          <a:xfrm>
            <a:off x="686450" y="114874"/>
            <a:ext cx="35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 addresses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" name="Google Shape;52;g37585f7f709_0_6"/>
          <p:cNvSpPr txBox="1"/>
          <p:nvPr>
            <p:ph idx="1" type="body"/>
          </p:nvPr>
        </p:nvSpPr>
        <p:spPr>
          <a:xfrm>
            <a:off x="358797" y="835675"/>
            <a:ext cx="84264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</a:t>
            </a:r>
            <a:r>
              <a:rPr b="1"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Protocol (IP)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address is a unique identifier of a particular device on the Internet network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PC, mobile, router, smart watch, TV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Example: 178.91.253.180 [ Format is A.B.C.D ]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IP addresses are mathematically produced and allocated by the </a:t>
            </a:r>
            <a:r>
              <a:rPr b="1"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Assigned Numbers Authority (IANA)</a:t>
            </a:r>
            <a:endParaRPr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b="1"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IP addresses: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public/private (global/local)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static/dynamic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" name="Google Shape;53;g37585f7f709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5075" y="3087350"/>
            <a:ext cx="2284600" cy="194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585f7f709_0_12"/>
          <p:cNvSpPr txBox="1"/>
          <p:nvPr>
            <p:ph type="title"/>
          </p:nvPr>
        </p:nvSpPr>
        <p:spPr>
          <a:xfrm>
            <a:off x="698740" y="101115"/>
            <a:ext cx="35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Names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" name="Google Shape;59;g37585f7f709_0_12"/>
          <p:cNvSpPr txBox="1"/>
          <p:nvPr>
            <p:ph idx="1" type="body"/>
          </p:nvPr>
        </p:nvSpPr>
        <p:spPr>
          <a:xfrm>
            <a:off x="358797" y="835675"/>
            <a:ext cx="84264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lang="en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name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(or domain) is a text string (name) that’s associated with an IP address on the Internet.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It is a unique name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Easy to remember for human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Example: nu.edu.kz, google.com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Domain names: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Root domain (top-level) – .com, .org, .kz, .ru,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Subdomains (other levels) – google.com, nu.edu.kz, library.nu.edu.kz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7585f7f709_0_17"/>
          <p:cNvSpPr txBox="1"/>
          <p:nvPr>
            <p:ph type="title"/>
          </p:nvPr>
        </p:nvSpPr>
        <p:spPr>
          <a:xfrm>
            <a:off x="702550" y="83970"/>
            <a:ext cx="35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Name System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g37585f7f709_0_17"/>
          <p:cNvSpPr txBox="1"/>
          <p:nvPr>
            <p:ph idx="1" type="body"/>
          </p:nvPr>
        </p:nvSpPr>
        <p:spPr>
          <a:xfrm>
            <a:off x="358797" y="835675"/>
            <a:ext cx="84264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Domain Name System (DNS) 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the hierarchical and decentralized naming system (database) used to identify computers reachable through the Internet or other Internet Protocol (IP) networks. [Wikipedia]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DNS is a “phonebook” or ”librarian” that converts domain names to IP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addresses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nu.edu.kz --&gt; 178.91.253.180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WHOIS services to lookup domains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godaddy.com, hoster.kz, domaintoipconverter.com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browser does a domain lookup for you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6" name="Google Shape;66;g37585f7f709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5744" y="2600325"/>
            <a:ext cx="2536100" cy="20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7585f7f709_0_23"/>
          <p:cNvSpPr txBox="1"/>
          <p:nvPr>
            <p:ph type="title"/>
          </p:nvPr>
        </p:nvSpPr>
        <p:spPr>
          <a:xfrm>
            <a:off x="687310" y="107200"/>
            <a:ext cx="35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Client-Server Model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g37585f7f709_0_23"/>
          <p:cNvSpPr txBox="1"/>
          <p:nvPr>
            <p:ph idx="1" type="body"/>
          </p:nvPr>
        </p:nvSpPr>
        <p:spPr>
          <a:xfrm>
            <a:off x="358797" y="835675"/>
            <a:ext cx="84264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3" name="Google Shape;73;g37585f7f709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373" y="1641537"/>
            <a:ext cx="3707829" cy="213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g37585f7f709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1850" y="1641537"/>
            <a:ext cx="3656301" cy="21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585f7f709_0_30"/>
          <p:cNvSpPr txBox="1"/>
          <p:nvPr>
            <p:ph type="title"/>
          </p:nvPr>
        </p:nvSpPr>
        <p:spPr>
          <a:xfrm>
            <a:off x="687310" y="106830"/>
            <a:ext cx="35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g37585f7f709_0_30"/>
          <p:cNvSpPr txBox="1"/>
          <p:nvPr>
            <p:ph idx="1" type="body"/>
          </p:nvPr>
        </p:nvSpPr>
        <p:spPr>
          <a:xfrm>
            <a:off x="358797" y="835675"/>
            <a:ext cx="84264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lang="en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collection of web pages and related content that is identified by a common domain name and published on at least one web server with an IP address.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" name="Google Shape;81;g37585f7f709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2740" y="2376787"/>
            <a:ext cx="4985974" cy="1973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g37585f7f709_0_30"/>
          <p:cNvSpPr txBox="1"/>
          <p:nvPr/>
        </p:nvSpPr>
        <p:spPr>
          <a:xfrm>
            <a:off x="488660" y="2086075"/>
            <a:ext cx="3398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Domain: nu.edu.kz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 address: 178.91.253.180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pages and their URLs: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About Us - https://nu.edu.kz/about)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Admission - https://nu.edu.kz/admissions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Academics - https://nu.edu.kz/academics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g37585f7f709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9380" y="2106759"/>
            <a:ext cx="4384620" cy="303674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g37585f7f709_0_37"/>
          <p:cNvSpPr txBox="1"/>
          <p:nvPr>
            <p:ph type="title"/>
          </p:nvPr>
        </p:nvSpPr>
        <p:spPr>
          <a:xfrm>
            <a:off x="711016" y="97516"/>
            <a:ext cx="35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 Architecture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g37585f7f709_0_37"/>
          <p:cNvSpPr txBox="1"/>
          <p:nvPr>
            <p:ph idx="1" type="body"/>
          </p:nvPr>
        </p:nvSpPr>
        <p:spPr>
          <a:xfrm>
            <a:off x="79216" y="789955"/>
            <a:ext cx="84264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typical architecture of a website consists of: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part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(user interface): HTML, CSS, JavaScript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Back-end part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(business logic): Python, Java, PHP, etc.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MySQL, PostgreSQL, MS SQL, Oracle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 System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images, audio, video, web pages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Front-end: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users see and interact with.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Back-end: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underlying system that supports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33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and processes user interactions.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website can be </a:t>
            </a:r>
            <a:r>
              <a:rPr b="1" lang="en" sz="1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static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b="1" lang="en" sz="1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depending </a:t>
            </a:r>
            <a:b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the content generated.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585f7f709_0_43"/>
          <p:cNvSpPr txBox="1"/>
          <p:nvPr>
            <p:ph type="title"/>
          </p:nvPr>
        </p:nvSpPr>
        <p:spPr>
          <a:xfrm>
            <a:off x="702550" y="105983"/>
            <a:ext cx="510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Javascript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g37585f7f709_0_43"/>
          <p:cNvSpPr txBox="1"/>
          <p:nvPr>
            <p:ph idx="1" type="body"/>
          </p:nvPr>
        </p:nvSpPr>
        <p:spPr>
          <a:xfrm>
            <a:off x="556917" y="1155715"/>
            <a:ext cx="84264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Hyper-Text Markup Language (HTML)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the standard markup </a:t>
            </a:r>
            <a:b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language for documents designed to be displayed in a web browser.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describes the structure of the web page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Cascading Style Sheets (CSS)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stylesheet language used to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describe the presentation of a document written in HTML.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describes the style of the web page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 (JS)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lightweight and interpreted programming (or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scripting) language for Web pages.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adds interactivity to the web page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" name="Google Shape;96;g37585f7f709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0873" y="969924"/>
            <a:ext cx="897925" cy="8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37585f7f709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0025" y="1867838"/>
            <a:ext cx="1782175" cy="13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37585f7f709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4575" y="3151475"/>
            <a:ext cx="813075" cy="11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U white  theme 4x3">
  <a:themeElements>
    <a:clrScheme name="Серая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Marat Isteleyev</dc:creator>
</cp:coreProperties>
</file>